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theme+xml" PartName="/ppt/theme/theme3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shapes+xml" PartName="/ppt/drawings/drawing1.xml"/>
  <Override ContentType="application/vnd.openxmlformats-officedocument.drawingml.chart+xml" PartName="/ppt/charts/chart4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drawingml.chart+xml" PartName="/ppt/charts/chart5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5" r:id="rId1"/>
    <p:sldMasterId id="2147483677" r:id="rId2"/>
    <p:sldMasterId id="2147483689" r:id="rId3"/>
    <p:sldMasterId id="2147483702" r:id="rId4"/>
  </p:sldMasterIdLst>
  <p:notesMasterIdLst>
    <p:notesMasterId r:id="rId32"/>
  </p:notesMasterIdLst>
  <p:sldIdLst>
    <p:sldId id="315" r:id="rId5"/>
    <p:sldId id="390" r:id="rId6"/>
    <p:sldId id="387" r:id="rId7"/>
    <p:sldId id="347" r:id="rId8"/>
    <p:sldId id="261" r:id="rId9"/>
    <p:sldId id="316" r:id="rId10"/>
    <p:sldId id="318" r:id="rId11"/>
    <p:sldId id="295" r:id="rId12"/>
    <p:sldId id="398" r:id="rId13"/>
    <p:sldId id="366" r:id="rId14"/>
    <p:sldId id="367" r:id="rId15"/>
    <p:sldId id="374" r:id="rId16"/>
    <p:sldId id="376" r:id="rId17"/>
    <p:sldId id="368" r:id="rId18"/>
    <p:sldId id="371" r:id="rId19"/>
    <p:sldId id="369" r:id="rId20"/>
    <p:sldId id="349" r:id="rId21"/>
    <p:sldId id="350" r:id="rId22"/>
    <p:sldId id="359" r:id="rId23"/>
    <p:sldId id="361" r:id="rId24"/>
    <p:sldId id="330" r:id="rId25"/>
    <p:sldId id="395" r:id="rId26"/>
    <p:sldId id="394" r:id="rId27"/>
    <p:sldId id="336" r:id="rId28"/>
    <p:sldId id="400" r:id="rId29"/>
    <p:sldId id="396" r:id="rId30"/>
    <p:sldId id="40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life\reggio%20maggio%202018\Copia%20di%20Tutte%20le%20aziende%20GW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fe\reggio%20maggio%202018\Copia%20di%20Contributi%20%2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dzootecnia\dati\WORKS\111%20LIFE%202015%20FORAGE4CLIMATE\fase%20di%20mappatura\risultati%20LCA%20e%20suolo%20per%20pubblicazion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3.xml" Type="http://schemas.microsoft.com/office/2011/relationships/chartColorStyle"/><Relationship Id="rId1" Target="style3.xml" Type="http://schemas.microsoft.com/office/2011/relationships/chartStyle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dzootecnia\dati\WORKS\111%20LIFE%202015%20FORAGE4CLIMATE\fase%20di%20mappatura\risultati%20LCA%20e%20suolo%20per%20pubblicazion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Foglio1!$E$2</c:f>
              <c:strCache>
                <c:ptCount val="1"/>
                <c:pt idx="0">
                  <c:v>kg CO2 eq/kg FPCM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6F28-44A3-B1A3-510B6CABB93F}"/>
              </c:ext>
            </c:extLst>
          </c:dPt>
          <c:val>
            <c:numRef>
              <c:f>Foglio1!$E$3:$E$20</c:f>
              <c:numCache>
                <c:formatCode>General</c:formatCode>
                <c:ptCount val="18"/>
                <c:pt idx="0">
                  <c:v>2.3910051999999999</c:v>
                </c:pt>
                <c:pt idx="1">
                  <c:v>2.0544334000000002</c:v>
                </c:pt>
                <c:pt idx="2">
                  <c:v>2.0169725000000001</c:v>
                </c:pt>
                <c:pt idx="3">
                  <c:v>2.0000876999999999</c:v>
                </c:pt>
                <c:pt idx="4">
                  <c:v>1.9263075000000001</c:v>
                </c:pt>
                <c:pt idx="5">
                  <c:v>1.7</c:v>
                </c:pt>
                <c:pt idx="6">
                  <c:v>1.6798426</c:v>
                </c:pt>
                <c:pt idx="7">
                  <c:v>1.6237986</c:v>
                </c:pt>
                <c:pt idx="8">
                  <c:v>1.6029837</c:v>
                </c:pt>
                <c:pt idx="9">
                  <c:v>1.5751516999999999</c:v>
                </c:pt>
                <c:pt idx="10">
                  <c:v>1.5332652</c:v>
                </c:pt>
                <c:pt idx="11">
                  <c:v>1.5183219999999999</c:v>
                </c:pt>
                <c:pt idx="12">
                  <c:v>1.5029498999999999</c:v>
                </c:pt>
                <c:pt idx="13">
                  <c:v>1.4965253000000001</c:v>
                </c:pt>
                <c:pt idx="14">
                  <c:v>1.4878852</c:v>
                </c:pt>
                <c:pt idx="15">
                  <c:v>1.4489190999999999</c:v>
                </c:pt>
                <c:pt idx="16">
                  <c:v>1.3364255</c:v>
                </c:pt>
                <c:pt idx="17">
                  <c:v>1.211052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28-44A3-B1A3-510B6CABB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2032767"/>
        <c:axId val="328374623"/>
      </c:barChart>
      <c:catAx>
        <c:axId val="172032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dairy cattle farms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8374623"/>
        <c:crosses val="autoZero"/>
        <c:auto val="1"/>
        <c:lblAlgn val="ctr"/>
        <c:lblOffset val="100"/>
        <c:noMultiLvlLbl val="0"/>
      </c:catAx>
      <c:valAx>
        <c:axId val="328374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/>
                  <a:t>kg</a:t>
                </a:r>
                <a:r>
                  <a:rPr lang="it-IT" sz="1050" baseline="0"/>
                  <a:t> co2 eq/kg fpcm</a:t>
                </a:r>
                <a:endParaRPr lang="it-IT" sz="105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2032767"/>
        <c:crosses val="autoZero"/>
        <c:crossBetween val="between"/>
      </c:valAx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416666666666666"/>
          <c:w val="1"/>
          <c:h val="0.4725204141149023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3C-4B4C-94BB-80595748EFB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3C-4B4C-94BB-80595748EFB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3C-4B4C-94BB-80595748EFB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73C-4B4C-94BB-80595748EFB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73C-4B4C-94BB-80595748EFB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73C-4B4C-94BB-80595748EFB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73C-4B4C-94BB-80595748EFB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973C-4B4C-94BB-80595748EFB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973C-4B4C-94BB-80595748EFBB}"/>
              </c:ext>
            </c:extLst>
          </c:dPt>
          <c:dLbls>
            <c:dLbl>
              <c:idx val="2"/>
              <c:layout>
                <c:manualLayout>
                  <c:x val="6.304374453193351E-2"/>
                  <c:y val="1.706036745407036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3C-4B4C-94BB-80595748EFB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973C-4B4C-94BB-80595748EFBB}"/>
                </c:ext>
              </c:extLst>
            </c:dLbl>
            <c:dLbl>
              <c:idx val="6"/>
              <c:layout>
                <c:manualLayout>
                  <c:x val="8.310017497812773E-2"/>
                  <c:y val="-5.844998541848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73C-4B4C-94BB-80595748E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Foglio3!$A$27:$A$35</c:f>
              <c:strCache>
                <c:ptCount val="9"/>
                <c:pt idx="0">
                  <c:v>Purchased roughages</c:v>
                </c:pt>
                <c:pt idx="1">
                  <c:v>Milk replacer</c:v>
                </c:pt>
                <c:pt idx="2">
                  <c:v>Purchased bedding materials</c:v>
                </c:pt>
                <c:pt idx="3">
                  <c:v>Purchased energy feed </c:v>
                </c:pt>
                <c:pt idx="4">
                  <c:v>Purchased protein feed</c:v>
                </c:pt>
                <c:pt idx="5">
                  <c:v>On farm feed production </c:v>
                </c:pt>
                <c:pt idx="6">
                  <c:v>Energy consumption</c:v>
                </c:pt>
                <c:pt idx="7">
                  <c:v>Enteric emissions</c:v>
                </c:pt>
                <c:pt idx="8">
                  <c:v>Manure storage</c:v>
                </c:pt>
              </c:strCache>
            </c:strRef>
          </c:cat>
          <c:val>
            <c:numRef>
              <c:f>Foglio3!$B$27:$B$35</c:f>
              <c:numCache>
                <c:formatCode>0%</c:formatCode>
                <c:ptCount val="9"/>
                <c:pt idx="0">
                  <c:v>7.7558429764705908E-3</c:v>
                </c:pt>
                <c:pt idx="1">
                  <c:v>7.6638933294117641E-3</c:v>
                </c:pt>
                <c:pt idx="2">
                  <c:v>4.2864431358823523E-3</c:v>
                </c:pt>
                <c:pt idx="3">
                  <c:v>4.702611023529412E-2</c:v>
                </c:pt>
                <c:pt idx="4">
                  <c:v>0.21409515535294116</c:v>
                </c:pt>
                <c:pt idx="5">
                  <c:v>0.14903968305882354</c:v>
                </c:pt>
                <c:pt idx="6">
                  <c:v>2.1027736558823527E-2</c:v>
                </c:pt>
                <c:pt idx="7">
                  <c:v>0.39476240117647043</c:v>
                </c:pt>
                <c:pt idx="8">
                  <c:v>0.15434273305882354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73C-4B4C-94BB-80595748E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541557305335841E-4"/>
          <c:y val="0.72508609350165332"/>
          <c:w val="0.99316714041450227"/>
          <c:h val="0.247136077972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'glm per sistema foraggero'!$L$790:$L$795</c:f>
                <c:numCache>
                  <c:formatCode>General</c:formatCode>
                  <c:ptCount val="6"/>
                  <c:pt idx="0">
                    <c:v>8.5221389999999994E-2</c:v>
                  </c:pt>
                  <c:pt idx="1">
                    <c:v>0.11002035</c:v>
                  </c:pt>
                  <c:pt idx="2">
                    <c:v>8.5221389999999994E-2</c:v>
                  </c:pt>
                  <c:pt idx="3">
                    <c:v>0.10185905000000001</c:v>
                  </c:pt>
                  <c:pt idx="4">
                    <c:v>0.11002035</c:v>
                  </c:pt>
                  <c:pt idx="5">
                    <c:v>0.10185905000000001</c:v>
                  </c:pt>
                </c:numCache>
              </c:numRef>
            </c:plus>
            <c:minus>
              <c:numRef>
                <c:f>'glm per sistema foraggero'!$L$790:$L$795</c:f>
                <c:numCache>
                  <c:formatCode>General</c:formatCode>
                  <c:ptCount val="6"/>
                  <c:pt idx="0">
                    <c:v>8.5221389999999994E-2</c:v>
                  </c:pt>
                  <c:pt idx="1">
                    <c:v>0.11002035</c:v>
                  </c:pt>
                  <c:pt idx="2">
                    <c:v>8.5221389999999994E-2</c:v>
                  </c:pt>
                  <c:pt idx="3">
                    <c:v>0.10185905000000001</c:v>
                  </c:pt>
                  <c:pt idx="4">
                    <c:v>0.11002035</c:v>
                  </c:pt>
                  <c:pt idx="5">
                    <c:v>0.10185905000000001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lt1">
                    <a:lumMod val="95000"/>
                  </a:schemeClr>
                </a:solidFill>
                <a:round/>
              </a:ln>
              <a:effectLst/>
            </c:spPr>
          </c:errBars>
          <c:cat>
            <c:strRef>
              <c:f>'glm per sistema foraggero'!$J$790:$J$795</c:f>
              <c:strCache>
                <c:ptCount val="6"/>
                <c:pt idx="0">
                  <c:v>CONVENZIONALE</c:v>
                </c:pt>
                <c:pt idx="1">
                  <c:v>ALTA QUALITA</c:v>
                </c:pt>
                <c:pt idx="2">
                  <c:v>MISTO</c:v>
                </c:pt>
                <c:pt idx="3">
                  <c:v>PR SECCO</c:v>
                </c:pt>
                <c:pt idx="4">
                  <c:v>PR FRESCO</c:v>
                </c:pt>
                <c:pt idx="5">
                  <c:v>CEREALI VERNINI</c:v>
                </c:pt>
              </c:strCache>
            </c:strRef>
          </c:cat>
          <c:val>
            <c:numRef>
              <c:f>'glm per sistema foraggero'!$K$790:$K$795</c:f>
              <c:numCache>
                <c:formatCode>0.00</c:formatCode>
                <c:ptCount val="6"/>
                <c:pt idx="0">
                  <c:v>1.40880374</c:v>
                </c:pt>
                <c:pt idx="1">
                  <c:v>1.1130695900000001</c:v>
                </c:pt>
                <c:pt idx="2">
                  <c:v>1.3380051500000001</c:v>
                </c:pt>
                <c:pt idx="3">
                  <c:v>1.40505806</c:v>
                </c:pt>
                <c:pt idx="4">
                  <c:v>1.54082783</c:v>
                </c:pt>
                <c:pt idx="5">
                  <c:v>1.4341211700000001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EA-4506-B274-A9452762F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7148848"/>
        <c:axId val="1097151344"/>
      </c:barChart>
      <c:catAx>
        <c:axId val="109714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97151344"/>
        <c:crosses val="autoZero"/>
        <c:auto val="1"/>
        <c:lblAlgn val="ctr"/>
        <c:lblOffset val="100"/>
        <c:noMultiLvlLbl val="0"/>
      </c:catAx>
      <c:valAx>
        <c:axId val="109715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 kg CO2 eq./kg FPCM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9714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9025328"/>
        <c:axId val="1439026416"/>
      </c:barChart>
      <c:catAx>
        <c:axId val="14390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9026416"/>
        <c:crosses val="autoZero"/>
        <c:auto val="1"/>
        <c:lblAlgn val="ctr"/>
        <c:lblOffset val="100"/>
        <c:noMultiLvlLbl val="0"/>
      </c:catAx>
      <c:valAx>
        <c:axId val="143902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902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'glm per sistema foraggero'!$C$830:$C$835</c:f>
                <c:numCache>
                  <c:formatCode>General</c:formatCode>
                  <c:ptCount val="6"/>
                  <c:pt idx="0">
                    <c:v>5.2476849999999998E-2</c:v>
                  </c:pt>
                  <c:pt idx="1">
                    <c:v>6.774732E-2</c:v>
                  </c:pt>
                  <c:pt idx="2">
                    <c:v>5.2476849999999998E-2</c:v>
                  </c:pt>
                  <c:pt idx="3">
                    <c:v>6.2721830000000006E-2</c:v>
                  </c:pt>
                  <c:pt idx="4">
                    <c:v>6.774732E-2</c:v>
                  </c:pt>
                  <c:pt idx="5">
                    <c:v>6.2721830000000006E-2</c:v>
                  </c:pt>
                </c:numCache>
              </c:numRef>
            </c:plus>
            <c:minus>
              <c:numRef>
                <c:f>'glm per sistema foraggero'!$C$830:$C$835</c:f>
                <c:numCache>
                  <c:formatCode>General</c:formatCode>
                  <c:ptCount val="6"/>
                  <c:pt idx="0">
                    <c:v>5.2476849999999998E-2</c:v>
                  </c:pt>
                  <c:pt idx="1">
                    <c:v>6.774732E-2</c:v>
                  </c:pt>
                  <c:pt idx="2">
                    <c:v>5.2476849999999998E-2</c:v>
                  </c:pt>
                  <c:pt idx="3">
                    <c:v>6.2721830000000006E-2</c:v>
                  </c:pt>
                  <c:pt idx="4">
                    <c:v>6.774732E-2</c:v>
                  </c:pt>
                  <c:pt idx="5">
                    <c:v>6.2721830000000006E-2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lt1">
                    <a:lumMod val="95000"/>
                  </a:schemeClr>
                </a:solidFill>
                <a:round/>
              </a:ln>
              <a:effectLst/>
            </c:spPr>
          </c:errBars>
          <c:cat>
            <c:strRef>
              <c:f>'glm per sistema foraggero'!$J$790:$J$795</c:f>
              <c:strCache>
                <c:ptCount val="6"/>
                <c:pt idx="0">
                  <c:v>CONVENZIONALE</c:v>
                </c:pt>
                <c:pt idx="1">
                  <c:v>ALTA QUALITA</c:v>
                </c:pt>
                <c:pt idx="2">
                  <c:v>MISTO</c:v>
                </c:pt>
                <c:pt idx="3">
                  <c:v>PR SECCO</c:v>
                </c:pt>
                <c:pt idx="4">
                  <c:v>PR FRESCO</c:v>
                </c:pt>
                <c:pt idx="5">
                  <c:v>CEREALI VERNINI</c:v>
                </c:pt>
              </c:strCache>
            </c:strRef>
          </c:cat>
          <c:val>
            <c:numRef>
              <c:f>'glm per sistema foraggero'!$B$830:$B$835</c:f>
              <c:numCache>
                <c:formatCode>0.00</c:formatCode>
                <c:ptCount val="6"/>
                <c:pt idx="0">
                  <c:v>1.2873883800000001</c:v>
                </c:pt>
                <c:pt idx="1">
                  <c:v>1.3929739299999999</c:v>
                </c:pt>
                <c:pt idx="2">
                  <c:v>1.3395102000000001</c:v>
                </c:pt>
                <c:pt idx="3">
                  <c:v>1.28341598</c:v>
                </c:pt>
                <c:pt idx="4">
                  <c:v>1.19831632</c:v>
                </c:pt>
                <c:pt idx="5">
                  <c:v>1.2223239299999999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71-40B9-A6D0-10DFAB810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7148848"/>
        <c:axId val="1097151344"/>
      </c:barChart>
      <c:catAx>
        <c:axId val="109714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97151344"/>
        <c:crosses val="autoZero"/>
        <c:auto val="1"/>
        <c:lblAlgn val="ctr"/>
        <c:lblOffset val="100"/>
        <c:noMultiLvlLbl val="0"/>
      </c:catAx>
      <c:valAx>
        <c:axId val="109715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kg FPCM/kg DMI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9714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0.30601</cdr:x>
      <cdr:y>0.17721</cdr:y>
    </cdr:from>
    <cdr:to>
      <cdr:x>0.36566</cdr:x>
      <cdr:y>0.24887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12070" y="566227"/>
          <a:ext cx="294749" cy="228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b="1" dirty="0"/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C6AD9-BCC1-4EF8-8EC1-BA046C70F160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94FD0-7172-435F-B393-DC5910F834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0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4DF-AE32-9D49-B95F-A85F1B457DC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83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Figura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4DF-AE32-9D49-B95F-A85F1B457DC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59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Verificare da dove viene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4DF-AE32-9D49-B95F-A85F1B457DC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78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AgrarieAmbientali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1002"/>
            <a:ext cx="91440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87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19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9" y="2336800"/>
            <a:ext cx="1947862" cy="3454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1" y="2336800"/>
            <a:ext cx="5691188" cy="3454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405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10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229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978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852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711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75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835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2836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549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75087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982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279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446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6880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28506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8862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2617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502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66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138636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77209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78248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611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62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ED988C-203E-456D-AF96-9628D1CAF1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50884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0623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8500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767315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0" y="1333500"/>
            <a:ext cx="41148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0600" y="1333500"/>
            <a:ext cx="41148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4609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60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9671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227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4601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851058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339994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856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9900" y="-228600"/>
            <a:ext cx="2095500" cy="56769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-228600"/>
            <a:ext cx="6134100" cy="56769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83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21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33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40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011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112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4436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bg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050">
          <a:solidFill>
            <a:schemeClr val="bg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bg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050">
          <a:solidFill>
            <a:schemeClr val="bg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050">
          <a:solidFill>
            <a:schemeClr val="bg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050">
          <a:solidFill>
            <a:schemeClr val="bg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050">
          <a:solidFill>
            <a:schemeClr val="bg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05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10" descr="PPT_ScienzeAgrarieAmbientali-0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91440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18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0" y="906464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 sz="13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12" descr="PPT_ScienzeAgrarieAmbientali-03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91440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6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33400" y="906463"/>
            <a:ext cx="8610600" cy="0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 sz="1350">
              <a:latin typeface="Arial" pitchFamily="-105" charset="0"/>
              <a:ea typeface="ＭＳ Ｐゴシック" pitchFamily="-105" charset="-128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33500"/>
            <a:ext cx="838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pic>
        <p:nvPicPr>
          <p:cNvPr id="38917" name="Immagine 12" descr="PPT_ScienzeAgrarieAmbientali-07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92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90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424242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rgbClr val="424242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424242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424242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424242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424242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424242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424242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424242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media/image29.jpeg" Type="http://schemas.openxmlformats.org/officeDocument/2006/relationships/image"/><Relationship Id="rId1" Target="../slideLayouts/slideLayout13.xml" Type="http://schemas.openxmlformats.org/officeDocument/2006/relationships/slideLayout"/><Relationship Id="rId4" Target="../media/image6.png" Type="http://schemas.openxmlformats.org/officeDocument/2006/relationships/image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18.xml" Type="http://schemas.openxmlformats.org/officeDocument/2006/relationships/slideLayout"/><Relationship Id="rId4" Target="../media/image6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13.xml" Type="http://schemas.openxmlformats.org/officeDocument/2006/relationships/slideLayout"/><Relationship Id="rId4" Target="../media/image6.pn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 ?><Relationships xmlns="http://schemas.openxmlformats.org/package/2006/relationships"><Relationship Id="rId8" Target="../media/image21.jpeg" Type="http://schemas.openxmlformats.org/officeDocument/2006/relationships/image"/><Relationship Id="rId3" Target="../media/image16.jpeg" Type="http://schemas.openxmlformats.org/officeDocument/2006/relationships/image"/><Relationship Id="rId7" Target="../media/image20.jpeg" Type="http://schemas.openxmlformats.org/officeDocument/2006/relationships/image"/><Relationship Id="rId2" Target="../media/image15.jpg" Type="http://schemas.openxmlformats.org/officeDocument/2006/relationships/image"/><Relationship Id="rId1" Target="../slideLayouts/slideLayout13.xml" Type="http://schemas.openxmlformats.org/officeDocument/2006/relationships/slideLayout"/><Relationship Id="rId6" Target="../media/image19.jpeg" Type="http://schemas.openxmlformats.org/officeDocument/2006/relationships/image"/><Relationship Id="rId11" Target="../media/image6.png" Type="http://schemas.openxmlformats.org/officeDocument/2006/relationships/image"/><Relationship Id="rId5" Target="../media/image18.jpeg" Type="http://schemas.openxmlformats.org/officeDocument/2006/relationships/image"/><Relationship Id="rId10" Target="../media/image5.png" Type="http://schemas.openxmlformats.org/officeDocument/2006/relationships/image"/><Relationship Id="rId4" Target="../media/image17.jpeg" Type="http://schemas.openxmlformats.org/officeDocument/2006/relationships/image"/><Relationship Id="rId9" Target="../media/image22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8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21678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Sistemi foraggeri e mitigazione dell’impatto ambientale della produzione di latte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Immagine 6" descr="C:\Archivio_LAVORO\PROGETTI\Forage4Climate\LOGO\_F4C_logo_006_1500_senzaLIF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17852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613926" y="3479803"/>
            <a:ext cx="8229600" cy="1356358"/>
          </a:xfrm>
        </p:spPr>
        <p:txBody>
          <a:bodyPr/>
          <a:lstStyle/>
          <a:p>
            <a:pPr marL="0" indent="0" algn="ctr">
              <a:buNone/>
            </a:pPr>
            <a:r>
              <a:rPr lang="it-IT" sz="2000" i="1" dirty="0" smtClean="0">
                <a:latin typeface="Trebuchet MS" panose="020B0603020202020204" pitchFamily="34" charset="0"/>
              </a:rPr>
              <a:t>Anna Sandrucci</a:t>
            </a:r>
          </a:p>
          <a:p>
            <a:pPr marL="0" indent="0" algn="ctr">
              <a:buNone/>
            </a:pPr>
            <a:r>
              <a:rPr lang="it-IT" sz="2000" i="1" dirty="0" smtClean="0">
                <a:latin typeface="Trebuchet MS" panose="020B0603020202020204" pitchFamily="34" charset="0"/>
              </a:rPr>
              <a:t>Dipartimento di Scienze Agrarie e Ambientali</a:t>
            </a:r>
          </a:p>
          <a:p>
            <a:pPr marL="0" indent="0" algn="ctr">
              <a:buNone/>
            </a:pPr>
            <a:r>
              <a:rPr lang="it-IT" sz="2000" i="1" dirty="0" smtClean="0">
                <a:latin typeface="Trebuchet MS" panose="020B0603020202020204" pitchFamily="34" charset="0"/>
              </a:rPr>
              <a:t>Università degli Studi di Milano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02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209580" y="291491"/>
            <a:ext cx="7294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Caratteristiche generali delle aziende</a:t>
            </a:r>
          </a:p>
          <a:p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162068"/>
              </p:ext>
            </p:extLst>
          </p:nvPr>
        </p:nvGraphicFramePr>
        <p:xfrm>
          <a:off x="823500" y="1245598"/>
          <a:ext cx="7558500" cy="3221710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2154181">
                  <a:extLst>
                    <a:ext uri="{9D8B030D-6E8A-4147-A177-3AD203B41FA5}">
                      <a16:colId xmlns:a16="http://schemas.microsoft.com/office/drawing/2014/main" val="511641739"/>
                    </a:ext>
                  </a:extLst>
                </a:gridCol>
                <a:gridCol w="2427439">
                  <a:extLst>
                    <a:ext uri="{9D8B030D-6E8A-4147-A177-3AD203B41FA5}">
                      <a16:colId xmlns:a16="http://schemas.microsoft.com/office/drawing/2014/main" val="354233229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644729065"/>
                    </a:ext>
                  </a:extLst>
                </a:gridCol>
                <a:gridCol w="1391920">
                  <a:extLst>
                    <a:ext uri="{9D8B030D-6E8A-4147-A177-3AD203B41FA5}">
                      <a16:colId xmlns:a16="http://schemas.microsoft.com/office/drawing/2014/main" val="1562737999"/>
                    </a:ext>
                  </a:extLst>
                </a:gridCol>
              </a:tblGrid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Unità di misura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Media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 err="1">
                          <a:effectLst/>
                        </a:rPr>
                        <a:t>Dev</a:t>
                      </a:r>
                      <a:r>
                        <a:rPr lang="it-IT" sz="1800" u="none" strike="noStrike" dirty="0">
                          <a:effectLst/>
                        </a:rPr>
                        <a:t>. St.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80862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Numero di aziende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n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46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-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7560067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Superficie agricola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ha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137,4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175,4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58003647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Superficie arabile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%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50,2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31,0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83951978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Superficie a prato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%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49,8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31,0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0915975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Bovine in lattazione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 smtClean="0">
                          <a:effectLst/>
                        </a:rPr>
                        <a:t>n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253,9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229,1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56905155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Asciutte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%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14,5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2,79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6120305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Rimonta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%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47,7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6,03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36635527"/>
                  </a:ext>
                </a:extLst>
              </a:tr>
              <a:tr h="34302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Produzione di latte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kg </a:t>
                      </a:r>
                      <a:r>
                        <a:rPr lang="it-IT" sz="1800" u="none" strike="noStrike" dirty="0" smtClean="0">
                          <a:effectLst/>
                        </a:rPr>
                        <a:t>FPCM/vacca</a:t>
                      </a:r>
                      <a:r>
                        <a:rPr lang="it-IT" sz="1800" u="none" strike="noStrike" baseline="0" dirty="0" smtClean="0">
                          <a:effectLst/>
                        </a:rPr>
                        <a:t> al </a:t>
                      </a:r>
                      <a:r>
                        <a:rPr lang="it-IT" sz="1800" u="none" strike="noStrike" dirty="0" smtClean="0">
                          <a:effectLst/>
                        </a:rPr>
                        <a:t>giorno 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28,4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4,15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9072172"/>
                  </a:ext>
                </a:extLst>
              </a:tr>
              <a:tr h="319854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Soia </a:t>
                      </a:r>
                      <a:r>
                        <a:rPr lang="it-IT" sz="1800" u="none" strike="noStrike" dirty="0" err="1">
                          <a:effectLst/>
                        </a:rPr>
                        <a:t>fe</a:t>
                      </a:r>
                      <a:r>
                        <a:rPr lang="it-IT" sz="1800" u="none" strike="noStrike" dirty="0">
                          <a:effectLst/>
                        </a:rPr>
                        <a:t>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% DMI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7,57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6,83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91224033"/>
                  </a:ext>
                </a:extLst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01" y="4620638"/>
            <a:ext cx="7558500" cy="131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310640" y="523210"/>
            <a:ext cx="6939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Caratteristiche generali delle aziende</a:t>
            </a:r>
          </a:p>
          <a:p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09743"/>
              </p:ext>
            </p:extLst>
          </p:nvPr>
        </p:nvGraphicFramePr>
        <p:xfrm>
          <a:off x="603282" y="3212606"/>
          <a:ext cx="7900637" cy="2771632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2323881">
                  <a:extLst>
                    <a:ext uri="{9D8B030D-6E8A-4147-A177-3AD203B41FA5}">
                      <a16:colId xmlns:a16="http://schemas.microsoft.com/office/drawing/2014/main" val="4083946888"/>
                    </a:ext>
                  </a:extLst>
                </a:gridCol>
                <a:gridCol w="2882807">
                  <a:extLst>
                    <a:ext uri="{9D8B030D-6E8A-4147-A177-3AD203B41FA5}">
                      <a16:colId xmlns:a16="http://schemas.microsoft.com/office/drawing/2014/main" val="778888891"/>
                    </a:ext>
                  </a:extLst>
                </a:gridCol>
                <a:gridCol w="1764462">
                  <a:extLst>
                    <a:ext uri="{9D8B030D-6E8A-4147-A177-3AD203B41FA5}">
                      <a16:colId xmlns:a16="http://schemas.microsoft.com/office/drawing/2014/main" val="2040619469"/>
                    </a:ext>
                  </a:extLst>
                </a:gridCol>
                <a:gridCol w="929487">
                  <a:extLst>
                    <a:ext uri="{9D8B030D-6E8A-4147-A177-3AD203B41FA5}">
                      <a16:colId xmlns:a16="http://schemas.microsoft.com/office/drawing/2014/main" val="592183113"/>
                    </a:ext>
                  </a:extLst>
                </a:gridCol>
              </a:tblGrid>
              <a:tr h="465635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Unità di misura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Media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 err="1">
                          <a:effectLst/>
                        </a:rPr>
                        <a:t>Dev</a:t>
                      </a:r>
                      <a:r>
                        <a:rPr lang="it-IT" sz="1800" u="none" strike="noStrike" dirty="0">
                          <a:effectLst/>
                        </a:rPr>
                        <a:t>. St.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2857773"/>
                  </a:ext>
                </a:extLst>
              </a:tr>
              <a:tr h="44346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 err="1">
                          <a:effectLst/>
                        </a:rPr>
                        <a:t>Dairy</a:t>
                      </a:r>
                      <a:r>
                        <a:rPr lang="it-IT" sz="1800" u="none" strike="noStrike" dirty="0">
                          <a:effectLst/>
                        </a:rPr>
                        <a:t> </a:t>
                      </a:r>
                      <a:r>
                        <a:rPr lang="it-IT" sz="1800" u="none" strike="noStrike" dirty="0" err="1" smtClean="0">
                          <a:effectLst/>
                        </a:rPr>
                        <a:t>efficiency</a:t>
                      </a:r>
                      <a:r>
                        <a:rPr lang="it-IT" sz="1800" u="none" strike="noStrike" dirty="0" smtClean="0">
                          <a:effectLst/>
                        </a:rPr>
                        <a:t>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kg FPCM/kg DMI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1,29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0,17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03443"/>
                  </a:ext>
                </a:extLst>
              </a:tr>
              <a:tr h="44346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 err="1">
                          <a:effectLst/>
                        </a:rPr>
                        <a:t>Autosuff</a:t>
                      </a:r>
                      <a:r>
                        <a:rPr lang="it-IT" sz="1800" u="none" strike="noStrike" dirty="0">
                          <a:effectLst/>
                        </a:rPr>
                        <a:t>. alimentare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% DM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64,2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13,7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3335062"/>
                  </a:ext>
                </a:extLst>
              </a:tr>
              <a:tr h="53215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 smtClean="0">
                          <a:effectLst/>
                        </a:rPr>
                        <a:t>Emissioni di gas serra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 kg CO</a:t>
                      </a:r>
                      <a:r>
                        <a:rPr lang="it-IT" sz="1800" u="none" strike="noStrike" baseline="-25000" dirty="0">
                          <a:effectLst/>
                        </a:rPr>
                        <a:t>2 </a:t>
                      </a:r>
                      <a:r>
                        <a:rPr lang="it-IT" sz="1800" u="none" strike="noStrike" dirty="0" err="1">
                          <a:effectLst/>
                        </a:rPr>
                        <a:t>eq</a:t>
                      </a:r>
                      <a:r>
                        <a:rPr lang="it-IT" sz="1800" u="none" strike="noStrike" dirty="0">
                          <a:effectLst/>
                        </a:rPr>
                        <a:t>./kg FPCM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1,38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0,28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76387165"/>
                  </a:ext>
                </a:extLst>
              </a:tr>
              <a:tr h="44346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SO nel suolo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g/100 g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3,11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1,24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12594819"/>
                  </a:ext>
                </a:extLst>
              </a:tr>
              <a:tr h="44346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C nel suolo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g/kg 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>
                          <a:effectLst/>
                        </a:rPr>
                        <a:t>18,1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000" u="none" strike="noStrike" dirty="0">
                          <a:effectLst/>
                        </a:rPr>
                        <a:t>7,20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48614893"/>
                  </a:ext>
                </a:extLst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82" y="1477317"/>
            <a:ext cx="7900637" cy="15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21223"/>
            <a:ext cx="8242708" cy="3214597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GB" sz="1500" dirty="0"/>
          </a:p>
          <a:p>
            <a:pPr marL="342892" lvl="1" indent="0">
              <a:buClr>
                <a:schemeClr val="accent6">
                  <a:lumMod val="50000"/>
                </a:schemeClr>
              </a:buClr>
              <a:buNone/>
            </a:pPr>
            <a:endParaRPr lang="en-GB" dirty="0"/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E738192C-13C5-497E-91A5-C6D7D41B9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747753"/>
              </p:ext>
            </p:extLst>
          </p:nvPr>
        </p:nvGraphicFramePr>
        <p:xfrm>
          <a:off x="1017762" y="1095020"/>
          <a:ext cx="7464484" cy="48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Emissione di gas serra per kg di latte corretto</a:t>
            </a:r>
          </a:p>
        </p:txBody>
      </p:sp>
    </p:spTree>
    <p:extLst>
      <p:ext uri="{BB962C8B-B14F-4D97-AF65-F5344CB8AC3E}">
        <p14:creationId xmlns:p14="http://schemas.microsoft.com/office/powerpoint/2010/main" val="7901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488622"/>
              </p:ext>
            </p:extLst>
          </p:nvPr>
        </p:nvGraphicFramePr>
        <p:xfrm>
          <a:off x="975360" y="1397318"/>
          <a:ext cx="7487920" cy="457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33400" y="254318"/>
            <a:ext cx="8229600" cy="114300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Contributo delle differenti fonti all’emissione di gas serra della produzione di latte</a:t>
            </a:r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25809"/>
              </p:ext>
            </p:extLst>
          </p:nvPr>
        </p:nvGraphicFramePr>
        <p:xfrm>
          <a:off x="457199" y="1442719"/>
          <a:ext cx="8481751" cy="4253625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40233">
                  <a:extLst>
                    <a:ext uri="{9D8B030D-6E8A-4147-A177-3AD203B41FA5}">
                      <a16:colId xmlns:a16="http://schemas.microsoft.com/office/drawing/2014/main" val="3658819176"/>
                    </a:ext>
                  </a:extLst>
                </a:gridCol>
                <a:gridCol w="1163387">
                  <a:extLst>
                    <a:ext uri="{9D8B030D-6E8A-4147-A177-3AD203B41FA5}">
                      <a16:colId xmlns:a16="http://schemas.microsoft.com/office/drawing/2014/main" val="3778468757"/>
                    </a:ext>
                  </a:extLst>
                </a:gridCol>
                <a:gridCol w="1057899">
                  <a:extLst>
                    <a:ext uri="{9D8B030D-6E8A-4147-A177-3AD203B41FA5}">
                      <a16:colId xmlns:a16="http://schemas.microsoft.com/office/drawing/2014/main" val="3425898560"/>
                    </a:ext>
                  </a:extLst>
                </a:gridCol>
                <a:gridCol w="983202">
                  <a:extLst>
                    <a:ext uri="{9D8B030D-6E8A-4147-A177-3AD203B41FA5}">
                      <a16:colId xmlns:a16="http://schemas.microsoft.com/office/drawing/2014/main" val="285940650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525261185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1482313187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295301650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132927908"/>
                    </a:ext>
                  </a:extLst>
                </a:gridCol>
                <a:gridCol w="79430">
                  <a:extLst>
                    <a:ext uri="{9D8B030D-6E8A-4147-A177-3AD203B41FA5}">
                      <a16:colId xmlns:a16="http://schemas.microsoft.com/office/drawing/2014/main" val="1867140770"/>
                    </a:ext>
                  </a:extLst>
                </a:gridCol>
              </a:tblGrid>
              <a:tr h="587340">
                <a:tc>
                  <a:txBody>
                    <a:bodyPr/>
                    <a:lstStyle/>
                    <a:p>
                      <a:pPr algn="l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Unità di misura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CONV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ALTA </a:t>
                      </a:r>
                      <a:r>
                        <a:rPr lang="it-IT" sz="1600" u="none" strike="noStrike" dirty="0" smtClean="0">
                          <a:effectLst/>
                        </a:rPr>
                        <a:t>QUALITA’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MISTO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PR SECCO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PR FRESCO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VERNINI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1900974428"/>
                  </a:ext>
                </a:extLst>
              </a:tr>
              <a:tr h="2988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</a:rPr>
                        <a:t>Aziende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n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3585661900"/>
                  </a:ext>
                </a:extLst>
              </a:tr>
              <a:tr h="7089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</a:rPr>
                        <a:t>Produzione di latte </a:t>
                      </a:r>
                      <a:r>
                        <a:rPr lang="it-IT" sz="1600" u="none" strike="noStrike" dirty="0" smtClean="0">
                          <a:effectLst/>
                        </a:rPr>
                        <a:t>giornaliera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kg </a:t>
                      </a:r>
                      <a:r>
                        <a:rPr lang="it-IT" sz="1600" u="none" strike="noStrike" dirty="0" smtClean="0">
                          <a:effectLst/>
                        </a:rPr>
                        <a:t>FPCM/capo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28,6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30,8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27,2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28,0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27,5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28,8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1975608445"/>
                  </a:ext>
                </a:extLst>
              </a:tr>
              <a:tr h="5873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</a:rPr>
                        <a:t>Bovine in lattazione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n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280,8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347,5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123,4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499,9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159,7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156,7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3246707461"/>
                  </a:ext>
                </a:extLst>
              </a:tr>
              <a:tr h="2988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</a:rPr>
                        <a:t>Carico animale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LU/ha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3,77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3,39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4,39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3,65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3,27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3,97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1790106569"/>
                  </a:ext>
                </a:extLst>
              </a:tr>
              <a:tr h="5873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</a:rPr>
                        <a:t>Superficie agricola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ha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148,9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237,7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63,9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254,1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80,7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71,7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1558418211"/>
                  </a:ext>
                </a:extLst>
              </a:tr>
              <a:tr h="2988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</a:rPr>
                        <a:t>Resa produttiva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kg DM/ha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15,4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14,6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14,0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11,1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12,9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16,2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2245727625"/>
                  </a:ext>
                </a:extLst>
              </a:tr>
              <a:tr h="5873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 err="1">
                          <a:effectLst/>
                        </a:rPr>
                        <a:t>Autosuff</a:t>
                      </a:r>
                      <a:r>
                        <a:rPr lang="it-IT" sz="1600" u="none" strike="noStrike" dirty="0">
                          <a:effectLst/>
                        </a:rPr>
                        <a:t>. alimentare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% DM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64,3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70,2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67,9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59,9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59,2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62,0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3264293413"/>
                  </a:ext>
                </a:extLst>
              </a:tr>
              <a:tr h="2988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</a:rPr>
                        <a:t>SO nel suolo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g/100 g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2,60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2,50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2,98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3,45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4,69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2,87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9" marR="7629" marT="7629" marB="0" anchor="ctr"/>
                </a:tc>
                <a:extLst>
                  <a:ext uri="{0D108BD9-81ED-4DB2-BD59-A6C34878D82A}">
                    <a16:rowId xmlns:a16="http://schemas.microsoft.com/office/drawing/2014/main" val="2760073091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57199" y="116810"/>
            <a:ext cx="8481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Caratteristiche </a:t>
            </a: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delle </a:t>
            </a:r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aziende per sistema foraggero</a:t>
            </a:r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  <a:p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8480" y="15408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Emissioni di gas serra per kg di latte corretto per sistema foraggero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61502"/>
              </p:ext>
            </p:extLst>
          </p:nvPr>
        </p:nvGraphicFramePr>
        <p:xfrm>
          <a:off x="1076960" y="1209040"/>
          <a:ext cx="6990080" cy="479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8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>
            <a:graphicFrameLocks/>
          </p:cNvGraphicFramePr>
          <p:nvPr>
            <p:extLst/>
          </p:nvPr>
        </p:nvGraphicFramePr>
        <p:xfrm>
          <a:off x="2056296" y="4572716"/>
          <a:ext cx="3593306" cy="2193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693801"/>
              </p:ext>
            </p:extLst>
          </p:nvPr>
        </p:nvGraphicFramePr>
        <p:xfrm>
          <a:off x="853441" y="1169540"/>
          <a:ext cx="7376160" cy="469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543976" y="266012"/>
            <a:ext cx="5045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Efficienza alimentare</a:t>
            </a:r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9221" y="174544"/>
            <a:ext cx="9027364" cy="1143000"/>
          </a:xfrm>
        </p:spPr>
        <p:txBody>
          <a:bodyPr/>
          <a:lstStyle/>
          <a:p>
            <a:pPr defTabSz="457200"/>
            <a:r>
              <a:rPr lang="en-GB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Densità</a:t>
            </a:r>
            <a:r>
              <a:rPr lang="en-GB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di </a:t>
            </a:r>
            <a:r>
              <a:rPr lang="en-GB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carbonio</a:t>
            </a:r>
            <a:r>
              <a:rPr lang="en-GB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organico</a:t>
            </a:r>
            <a:r>
              <a:rPr lang="en-GB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nel</a:t>
            </a:r>
            <a:r>
              <a:rPr lang="en-GB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suolo</a:t>
            </a:r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23" y="1126376"/>
            <a:ext cx="7630160" cy="4725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58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22" y="175426"/>
            <a:ext cx="8229600" cy="1143000"/>
          </a:xfrm>
        </p:spPr>
        <p:txBody>
          <a:bodyPr>
            <a:noAutofit/>
          </a:bodyPr>
          <a:lstStyle/>
          <a:p>
            <a:pPr defTabSz="457200"/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Misura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in </a:t>
            </a:r>
            <a:r>
              <a:rPr lang="fr-CA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vivo 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del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metano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enterico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da parte di bovine in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lattazione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associato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a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diete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ottenute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con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differenti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sistemi</a:t>
            </a:r>
            <a:r>
              <a:rPr lang="fr-CA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A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foraggeri</a:t>
            </a:r>
            <a:endParaRPr lang="fr-CA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8778" y="2351435"/>
            <a:ext cx="3777622" cy="2833217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10922" y="2707642"/>
            <a:ext cx="42672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Camere respiratorie a circuito aperto per grandi animali</a:t>
            </a:r>
          </a:p>
          <a:p>
            <a:pPr marL="0" indent="0">
              <a:buNone/>
            </a:pPr>
            <a:r>
              <a:rPr lang="it-IT" dirty="0" smtClean="0"/>
              <a:t>Università degli Studi di Milano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2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976184"/>
              </p:ext>
            </p:extLst>
          </p:nvPr>
        </p:nvGraphicFramePr>
        <p:xfrm>
          <a:off x="1894884" y="1185094"/>
          <a:ext cx="6123897" cy="5527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Documento" r:id="rId3" imgW="6118475" imgH="5542746" progId="Word.Document.12">
                  <p:embed/>
                </p:oleObj>
              </mc:Choice>
              <mc:Fallback>
                <p:oleObj name="Documento" r:id="rId3" imgW="6118475" imgH="5542746" progId="Word.Document.12">
                  <p:embed/>
                  <p:pic>
                    <p:nvPicPr>
                      <p:cNvPr id="3" name="Oggetto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4884" y="1185094"/>
                        <a:ext cx="6123897" cy="5527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57199" y="108029"/>
            <a:ext cx="85936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300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charset="-128"/>
                <a:cs typeface="Times New Roman" panose="02020603050405020304" pitchFamily="18" charset="0"/>
              </a:rPr>
              <a:t>Ingredienti e composizione chimica delle </a:t>
            </a:r>
            <a:br>
              <a:rPr lang="it-IT" sz="3300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charset="-128"/>
                <a:cs typeface="Times New Roman" panose="02020603050405020304" pitchFamily="18" charset="0"/>
              </a:rPr>
            </a:br>
            <a:r>
              <a:rPr lang="it-IT" sz="3300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charset="-128"/>
                <a:cs typeface="Times New Roman" panose="02020603050405020304" pitchFamily="18" charset="0"/>
              </a:rPr>
              <a:t>4 diete sperimentali</a:t>
            </a:r>
            <a:endParaRPr lang="it-IT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magine 9" descr="C:\Archivio_LAVORO\PROGETTI\Forage4Climate\LOGO\_F4C_logo_006_1500_senzaLIFE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 descr="C:\Archivio_LAVORO\PROGETTI\Forage4Climate\Partner\F4C_partner_VERT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C:\Archivio_LAVORO\PROGETTI\Forage4Climate\Partner\F4C_partner_VERT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C:\Archivio_LAVORO\PROGETTI\Forage4Climate\Partner\F4C_partner_VERT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 descr="C:\Archivio_LAVORO\PROGETTI\Forage4Climate\Partner\F4C_partner_VERT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96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rcRect l="2148" r="1439"/>
          <a:stretch>
            <a:fillRect/>
          </a:stretch>
        </p:blipFill>
        <p:spPr>
          <a:xfrm>
            <a:off x="179512" y="1052736"/>
            <a:ext cx="4824536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asellaDiTesto 3"/>
          <p:cNvSpPr txBox="1"/>
          <p:nvPr/>
        </p:nvSpPr>
        <p:spPr>
          <a:xfrm>
            <a:off x="5292080" y="980728"/>
            <a:ext cx="3851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rebuchet MS" pitchFamily="34" charset="0"/>
              </a:rPr>
              <a:t>La zootecnia contribuisce per il 14,5% al rilascio globale di gas serra nell’atmosfera derivante dalle attività umane</a:t>
            </a:r>
            <a:endParaRPr lang="it-IT" sz="1600" dirty="0" smtClean="0">
              <a:latin typeface="Trebuchet MS" pitchFamily="34" charset="0"/>
            </a:endParaRPr>
          </a:p>
          <a:p>
            <a:r>
              <a:rPr lang="it-IT" sz="1800" i="1" dirty="0" err="1" smtClean="0">
                <a:latin typeface="Trebuchet MS" pitchFamily="34" charset="0"/>
              </a:rPr>
              <a:t>Gerber</a:t>
            </a:r>
            <a:r>
              <a:rPr lang="it-IT" sz="1800" i="1" dirty="0" smtClean="0">
                <a:latin typeface="Trebuchet MS" pitchFamily="34" charset="0"/>
              </a:rPr>
              <a:t> </a:t>
            </a:r>
            <a:r>
              <a:rPr lang="it-IT" sz="1800" i="1" dirty="0" err="1" smtClean="0">
                <a:latin typeface="Trebuchet MS" pitchFamily="34" charset="0"/>
              </a:rPr>
              <a:t>et</a:t>
            </a:r>
            <a:r>
              <a:rPr lang="it-IT" sz="1800" i="1" dirty="0" smtClean="0">
                <a:latin typeface="Trebuchet MS" pitchFamily="34" charset="0"/>
              </a:rPr>
              <a:t> al., 2013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574" y="-79184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ctr" eaLnBrk="1" hangingPunct="1"/>
            <a:r>
              <a:rPr lang="en-US" sz="2800" b="1" dirty="0">
                <a:solidFill>
                  <a:srgbClr val="0000FF"/>
                </a:solidFill>
                <a:latin typeface="Palatino" pitchFamily="18" charset="0"/>
                <a:ea typeface="ＭＳ Ｐゴシック" pitchFamily="34" charset="-128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Zootecnia</a:t>
            </a:r>
            <a:r>
              <a:rPr lang="en-US" sz="26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ed</a:t>
            </a:r>
            <a:r>
              <a:rPr lang="en-US" sz="26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emissione</a:t>
            </a:r>
            <a:r>
              <a:rPr lang="en-US" sz="26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 di gas </a:t>
            </a:r>
            <a:r>
              <a:rPr lang="en-US" sz="26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serra</a:t>
            </a:r>
            <a:endParaRPr lang="it-IT" sz="20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7775" y="3140968"/>
            <a:ext cx="4086225" cy="253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83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37702"/>
              </p:ext>
            </p:extLst>
          </p:nvPr>
        </p:nvGraphicFramePr>
        <p:xfrm>
          <a:off x="670560" y="1655945"/>
          <a:ext cx="7861117" cy="3779655"/>
        </p:xfrm>
        <a:graphic>
          <a:graphicData uri="http://schemas.openxmlformats.org/drawingml/2006/table">
            <a:tbl>
              <a:tblPr/>
              <a:tblGrid>
                <a:gridCol w="773225">
                  <a:extLst>
                    <a:ext uri="{9D8B030D-6E8A-4147-A177-3AD203B41FA5}">
                      <a16:colId xmlns:a16="http://schemas.microsoft.com/office/drawing/2014/main" val="2007658569"/>
                    </a:ext>
                  </a:extLst>
                </a:gridCol>
                <a:gridCol w="1771973">
                  <a:extLst>
                    <a:ext uri="{9D8B030D-6E8A-4147-A177-3AD203B41FA5}">
                      <a16:colId xmlns:a16="http://schemas.microsoft.com/office/drawing/2014/main" val="3937170488"/>
                    </a:ext>
                  </a:extLst>
                </a:gridCol>
                <a:gridCol w="1771973">
                  <a:extLst>
                    <a:ext uri="{9D8B030D-6E8A-4147-A177-3AD203B41FA5}">
                      <a16:colId xmlns:a16="http://schemas.microsoft.com/office/drawing/2014/main" val="745808309"/>
                    </a:ext>
                  </a:extLst>
                </a:gridCol>
                <a:gridCol w="1771973">
                  <a:extLst>
                    <a:ext uri="{9D8B030D-6E8A-4147-A177-3AD203B41FA5}">
                      <a16:colId xmlns:a16="http://schemas.microsoft.com/office/drawing/2014/main" val="750325993"/>
                    </a:ext>
                  </a:extLst>
                </a:gridCol>
                <a:gridCol w="1771973">
                  <a:extLst>
                    <a:ext uri="{9D8B030D-6E8A-4147-A177-3AD203B41FA5}">
                      <a16:colId xmlns:a16="http://schemas.microsoft.com/office/drawing/2014/main" val="4283812845"/>
                    </a:ext>
                  </a:extLst>
                </a:gridCol>
              </a:tblGrid>
              <a:tr h="1163747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</a:t>
                      </a:r>
                      <a:endParaRPr lang="it-IT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Alta qualiltà</a:t>
                      </a:r>
                      <a:endParaRPr lang="it-IT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Cereali vernini</a:t>
                      </a:r>
                      <a:endParaRPr lang="it-IT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Parmigiano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Reggiano</a:t>
                      </a:r>
                      <a:endParaRPr lang="it-IT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465008"/>
                  </a:ext>
                </a:extLst>
              </a:tr>
              <a:tr h="5726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SSI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102962"/>
                  </a:ext>
                </a:extLst>
              </a:tr>
              <a:tr h="10216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LATTE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27.3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28.2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29.3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689219"/>
                  </a:ext>
                </a:extLst>
              </a:tr>
              <a:tr h="10216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</a:t>
                      </a:r>
                      <a:r>
                        <a:rPr lang="en-GB" sz="1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(g/kg latte)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979344"/>
                  </a:ext>
                </a:extLst>
              </a:tr>
            </a:tbl>
          </a:graphicData>
        </a:graphic>
      </p:graphicFrame>
      <p:pic>
        <p:nvPicPr>
          <p:cNvPr id="12" name="Immagine 11" descr="C:\Archivio_LAVORO\PROGETTI\Forage4Climate\LOGO\_F4C_logo_006_1500_senzaLIF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magine 16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480077" y="269283"/>
            <a:ext cx="79486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300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charset="-128"/>
                <a:cs typeface="Times New Roman" panose="02020603050405020304" pitchFamily="18" charset="0"/>
              </a:rPr>
              <a:t>I</a:t>
            </a:r>
            <a:r>
              <a:rPr lang="it-IT" sz="3300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charset="-128"/>
                <a:cs typeface="Times New Roman" panose="02020603050405020304" pitchFamily="18" charset="0"/>
              </a:rPr>
              <a:t>ngestione di sostanza secca, produzione di latte e di metano</a:t>
            </a:r>
            <a:endParaRPr lang="it-IT" sz="3300" dirty="0">
              <a:solidFill>
                <a:srgbClr val="0070C0"/>
              </a:solidFill>
              <a:latin typeface="Trebuchet MS" panose="020B0603020202020204" pitchFamily="34" charset="0"/>
              <a:ea typeface="ＭＳ Ｐゴシック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928" y="0"/>
            <a:ext cx="8914382" cy="596435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Fase</a:t>
            </a:r>
            <a:r>
              <a:rPr lang="en-US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3.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Applicazione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buone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pratiche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 in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aziende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pilota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 del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progetto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per la </a:t>
            </a:r>
            <a:r>
              <a:rPr lang="en-US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mitigazione</a:t>
            </a:r>
            <a:r>
              <a:rPr lang="en-US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dell’impatto</a:t>
            </a:r>
            <a:r>
              <a:rPr lang="en-US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ambientale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 della </a:t>
            </a:r>
            <a:r>
              <a:rPr lang="en-US" dirty="0" err="1">
                <a:solidFill>
                  <a:srgbClr val="0070C0"/>
                </a:solidFill>
                <a:cs typeface="Times New Roman" panose="02020603050405020304" pitchFamily="18" charset="0"/>
              </a:rPr>
              <a:t>produzione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 di latte </a:t>
            </a:r>
            <a:endParaRPr lang="it-IT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94" y="2466109"/>
            <a:ext cx="4051696" cy="30442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478853" y="4098080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r>
              <a:rPr lang="it-IT" sz="2800" dirty="0"/>
              <a:t>Tecniche per la </a:t>
            </a:r>
            <a:r>
              <a:rPr lang="it-IT" sz="2800" b="1" dirty="0"/>
              <a:t>riduzione delle emissioni in </a:t>
            </a:r>
            <a:r>
              <a:rPr lang="it-IT" sz="2800" b="1" dirty="0" smtClean="0"/>
              <a:t>allevamento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4447309" y="239517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/>
              <a:t>Tecniche per la </a:t>
            </a:r>
            <a:r>
              <a:rPr lang="it-IT" sz="2800" b="1" dirty="0"/>
              <a:t>riduzione delle emissioni in </a:t>
            </a:r>
            <a:r>
              <a:rPr lang="it-IT" sz="2800" b="1" dirty="0" smtClean="0"/>
              <a:t>campo e l’incremento dello stock di carbonio nei suoli</a:t>
            </a:r>
            <a:endParaRPr lang="it-IT" sz="2800" dirty="0"/>
          </a:p>
        </p:txBody>
      </p:sp>
      <p:pic>
        <p:nvPicPr>
          <p:cNvPr id="8" name="Immagine 7" descr="C:\Archivio_LAVORO\PROGETTI\Forage4Climate\LOGO\_F4C_logo_006_1500_senzaLIF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93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70C0"/>
                </a:solidFill>
                <a:cs typeface="Times New Roman" panose="02020603050405020304" pitchFamily="18" charset="0"/>
              </a:rPr>
              <a:t>Esempi di tecniche di mitigazione applicate nelle aziende dimostrative</a:t>
            </a:r>
            <a:endParaRPr lang="it-IT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57200" y="1671638"/>
            <a:ext cx="8361680" cy="423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50"/>
              </a:spcBef>
              <a:buFont typeface="+mj-lt"/>
              <a:buAutoNum type="arabicPeriod"/>
            </a:pPr>
            <a:r>
              <a:rPr lang="it-IT" sz="2000" b="1" dirty="0" smtClean="0"/>
              <a:t>Lavorazione </a:t>
            </a:r>
            <a:r>
              <a:rPr lang="it-IT" sz="2000" b="1" dirty="0"/>
              <a:t>minima</a:t>
            </a:r>
            <a:r>
              <a:rPr lang="it-IT" sz="2000" dirty="0"/>
              <a:t>, per aumentare il sequestro </a:t>
            </a:r>
            <a:r>
              <a:rPr lang="it-IT" sz="2000" dirty="0" smtClean="0"/>
              <a:t>di C da parte dei </a:t>
            </a:r>
            <a:r>
              <a:rPr lang="it-IT" sz="2000" dirty="0" smtClean="0"/>
              <a:t>suoli</a:t>
            </a:r>
          </a:p>
          <a:p>
            <a:pPr marL="342900" indent="-342900">
              <a:spcBef>
                <a:spcPts val="450"/>
              </a:spcBef>
              <a:buFont typeface="+mj-lt"/>
              <a:buAutoNum type="arabicPeriod"/>
            </a:pPr>
            <a:endParaRPr lang="it-IT" sz="2000" dirty="0"/>
          </a:p>
          <a:p>
            <a:pPr marL="342900" indent="-342900">
              <a:spcBef>
                <a:spcPts val="450"/>
              </a:spcBef>
              <a:buFont typeface="+mj-lt"/>
              <a:buAutoNum type="arabicPeriod"/>
            </a:pPr>
            <a:r>
              <a:rPr lang="it-IT" sz="2000" b="1" dirty="0" smtClean="0"/>
              <a:t>Aumento della </a:t>
            </a:r>
            <a:r>
              <a:rPr lang="it-IT" sz="2000" b="1" dirty="0"/>
              <a:t>superficie destinata a colture pluriennali e prati permanenti </a:t>
            </a:r>
            <a:r>
              <a:rPr lang="it-IT" sz="2000" dirty="0"/>
              <a:t>per incrementare lo stock di carbonio organico dei </a:t>
            </a:r>
            <a:r>
              <a:rPr lang="it-IT" sz="2000" dirty="0" smtClean="0"/>
              <a:t>suoli</a:t>
            </a:r>
          </a:p>
          <a:p>
            <a:pPr marL="342900" indent="-342900">
              <a:spcBef>
                <a:spcPts val="450"/>
              </a:spcBef>
              <a:buFont typeface="+mj-lt"/>
              <a:buAutoNum type="arabicPeriod"/>
            </a:pPr>
            <a:endParaRPr lang="it-IT" sz="2000" dirty="0"/>
          </a:p>
          <a:p>
            <a:pPr marL="342900" indent="-342900">
              <a:spcBef>
                <a:spcPts val="450"/>
              </a:spcBef>
              <a:buFont typeface="+mj-lt"/>
              <a:buAutoNum type="arabicPeriod"/>
            </a:pPr>
            <a:r>
              <a:rPr lang="it-IT" sz="2000" b="1" dirty="0" smtClean="0"/>
              <a:t>Impiego di cover </a:t>
            </a:r>
            <a:r>
              <a:rPr lang="it-IT" sz="2000" b="1" dirty="0" err="1" smtClean="0"/>
              <a:t>crops</a:t>
            </a:r>
            <a:r>
              <a:rPr lang="it-IT" sz="2000" b="1" dirty="0" smtClean="0"/>
              <a:t>, </a:t>
            </a:r>
            <a:r>
              <a:rPr lang="it-IT" sz="2000" dirty="0"/>
              <a:t>per ridurre l'erosione del suolo e ridurre l'uso di pesticidi e fertilizzanti </a:t>
            </a:r>
            <a:r>
              <a:rPr lang="it-IT" sz="2000" dirty="0" smtClean="0"/>
              <a:t>sintetici</a:t>
            </a:r>
          </a:p>
          <a:p>
            <a:pPr marL="342900" indent="-342900">
              <a:spcBef>
                <a:spcPts val="450"/>
              </a:spcBef>
              <a:buFont typeface="+mj-lt"/>
              <a:buAutoNum type="arabicPeriod"/>
            </a:pPr>
            <a:endParaRPr lang="it-IT" sz="2000" dirty="0"/>
          </a:p>
          <a:p>
            <a:pPr marL="342900" indent="-342900">
              <a:spcBef>
                <a:spcPts val="450"/>
              </a:spcBef>
              <a:buFont typeface="+mj-lt"/>
              <a:buAutoNum type="arabicPeriod"/>
            </a:pPr>
            <a:r>
              <a:rPr lang="it-IT" sz="2000" b="1" dirty="0" smtClean="0"/>
              <a:t>Sostituzione </a:t>
            </a:r>
            <a:r>
              <a:rPr lang="it-IT" sz="2000" b="1" dirty="0"/>
              <a:t>parziale dell'insilato di mais  pianta intera </a:t>
            </a:r>
            <a:r>
              <a:rPr lang="it-IT" sz="2000" dirty="0"/>
              <a:t>con pastone integrale e </a:t>
            </a:r>
            <a:r>
              <a:rPr lang="it-IT" sz="2000" dirty="0" smtClean="0"/>
              <a:t>altri insilati </a:t>
            </a:r>
            <a:r>
              <a:rPr lang="it-IT" sz="2000" dirty="0"/>
              <a:t>(</a:t>
            </a:r>
            <a:r>
              <a:rPr lang="it-IT" sz="2000" dirty="0" err="1" smtClean="0"/>
              <a:t>loiessa</a:t>
            </a:r>
            <a:r>
              <a:rPr lang="it-IT" sz="2000" dirty="0" smtClean="0"/>
              <a:t> </a:t>
            </a:r>
            <a:r>
              <a:rPr lang="it-IT" sz="2000" dirty="0"/>
              <a:t>o di cereali </a:t>
            </a:r>
            <a:r>
              <a:rPr lang="it-IT" sz="2000" dirty="0" smtClean="0"/>
              <a:t>vernini) </a:t>
            </a:r>
            <a:r>
              <a:rPr lang="it-IT" sz="2000" dirty="0"/>
              <a:t>per migliorare l'efficienza alimentare utilizzando </a:t>
            </a:r>
            <a:r>
              <a:rPr lang="it-IT" sz="2000" dirty="0" smtClean="0"/>
              <a:t>alimenti con </a:t>
            </a:r>
            <a:r>
              <a:rPr lang="it-IT" sz="2000" dirty="0"/>
              <a:t>fibre di alta qualità </a:t>
            </a:r>
            <a:endParaRPr lang="it-IT" sz="2000" dirty="0" smtClean="0"/>
          </a:p>
          <a:p>
            <a:pPr>
              <a:spcBef>
                <a:spcPts val="450"/>
              </a:spcBef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16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457200" y="1553701"/>
            <a:ext cx="83616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it-IT" sz="2000" b="1" dirty="0" smtClean="0"/>
              <a:t>Alimentazione </a:t>
            </a:r>
            <a:r>
              <a:rPr lang="it-IT" sz="2000" b="1" dirty="0" smtClean="0"/>
              <a:t>di </a:t>
            </a:r>
            <a:r>
              <a:rPr lang="it-IT" sz="2000" b="1" dirty="0"/>
              <a:t>precisione </a:t>
            </a:r>
            <a:r>
              <a:rPr lang="it-IT" sz="2000" dirty="0"/>
              <a:t>attraverso un attento monitoraggio dell'assunzione di sostanza secca </a:t>
            </a:r>
            <a:r>
              <a:rPr lang="it-IT" sz="2000" dirty="0" smtClean="0"/>
              <a:t>e </a:t>
            </a:r>
            <a:r>
              <a:rPr lang="it-IT" sz="2000" dirty="0"/>
              <a:t>una messa a punto delle razioni per ridurre gli sprechi di mangime, le perdite fecali / </a:t>
            </a:r>
            <a:r>
              <a:rPr lang="it-IT" sz="2000" dirty="0" smtClean="0"/>
              <a:t>urinarie e </a:t>
            </a:r>
            <a:r>
              <a:rPr lang="it-IT" sz="2000" dirty="0"/>
              <a:t>per </a:t>
            </a:r>
            <a:r>
              <a:rPr lang="it-IT" sz="2000" b="1" dirty="0"/>
              <a:t>migliorare la conversione </a:t>
            </a:r>
            <a:r>
              <a:rPr lang="it-IT" sz="2000" b="1" dirty="0" smtClean="0"/>
              <a:t>degli alimenti in latte</a:t>
            </a:r>
            <a:r>
              <a:rPr lang="it-IT" sz="2000" b="1" dirty="0" smtClean="0"/>
              <a:t>.</a:t>
            </a:r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endParaRPr lang="it-IT" sz="2000" b="1" dirty="0" smtClean="0"/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it-IT" sz="2000" b="1" dirty="0" smtClean="0"/>
              <a:t>Aumentare </a:t>
            </a:r>
            <a:r>
              <a:rPr lang="it-IT" sz="2000" b="1" dirty="0" smtClean="0"/>
              <a:t>la superficie a </a:t>
            </a:r>
            <a:r>
              <a:rPr lang="it-IT" sz="2000" b="1" dirty="0"/>
              <a:t>erba medica </a:t>
            </a:r>
            <a:r>
              <a:rPr lang="it-IT" sz="2000" dirty="0"/>
              <a:t>per </a:t>
            </a:r>
            <a:r>
              <a:rPr lang="it-IT" sz="2000" dirty="0" smtClean="0"/>
              <a:t>ridurre l’impiego di fertilizzanti di sintesi e </a:t>
            </a:r>
            <a:r>
              <a:rPr lang="it-IT" sz="2000" dirty="0"/>
              <a:t>ridurre l'uso di </a:t>
            </a:r>
            <a:r>
              <a:rPr lang="it-IT" sz="2000" dirty="0" smtClean="0"/>
              <a:t>soia nella razione</a:t>
            </a:r>
            <a:endParaRPr lang="it-IT" sz="2000" dirty="0"/>
          </a:p>
          <a:p>
            <a:pPr>
              <a:spcBef>
                <a:spcPts val="450"/>
              </a:spcBef>
            </a:pPr>
            <a:r>
              <a:rPr lang="it-IT" sz="1350" dirty="0"/>
              <a:t> 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70C0"/>
                </a:solidFill>
                <a:cs typeface="Times New Roman" panose="02020603050405020304" pitchFamily="18" charset="0"/>
              </a:rPr>
              <a:t>Esempi di tecniche di mitigazione applicate nelle aziende dimostrative</a:t>
            </a:r>
            <a:endParaRPr lang="it-IT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29323" y="268808"/>
            <a:ext cx="84082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Relazione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tra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emissioni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di gas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serra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della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dieta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e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inclusione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di farina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estrazione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di </a:t>
            </a:r>
            <a:r>
              <a:rPr lang="en-GB" sz="3300" dirty="0" err="1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soia</a:t>
            </a:r>
            <a:r>
              <a:rPr lang="en-GB" sz="3300" dirty="0">
                <a:solidFill>
                  <a:srgbClr val="0070C0"/>
                </a:solidFill>
                <a:latin typeface="+mj-lt"/>
                <a:ea typeface="ＭＳ Ｐゴシック" charset="-128"/>
                <a:cs typeface="Times New Roman" panose="02020603050405020304" pitchFamily="18" charset="0"/>
              </a:rPr>
              <a:t>  (SSBM)</a:t>
            </a:r>
            <a:endParaRPr lang="it-IT" sz="3300" dirty="0">
              <a:solidFill>
                <a:srgbClr val="0070C0"/>
              </a:solidFill>
              <a:latin typeface="+mj-lt"/>
              <a:ea typeface="ＭＳ Ｐゴシック" charset="-128"/>
              <a:cs typeface="Times New Roman" panose="02020603050405020304" pitchFamily="18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200" y="1714090"/>
            <a:ext cx="6034885" cy="3843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magine 13" descr="C:\Archivio_LAVORO\PROGETTI\Forage4Climate\LOGO\_F4C_logo_006_1500_senzaLIF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magine 18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magine 19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2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80728"/>
            <a:ext cx="5824926" cy="3505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5" name="CasellaDiTesto 16"/>
          <p:cNvSpPr txBox="1">
            <a:spLocks noChangeArrowheads="1"/>
          </p:cNvSpPr>
          <p:nvPr/>
        </p:nvSpPr>
        <p:spPr bwMode="auto">
          <a:xfrm>
            <a:off x="179512" y="1412776"/>
            <a:ext cx="1511300" cy="4000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 b="1"/>
              <a:t>…genetica…</a:t>
            </a:r>
          </a:p>
        </p:txBody>
      </p:sp>
      <p:sp>
        <p:nvSpPr>
          <p:cNvPr id="130056" name="CasellaDiTesto 17"/>
          <p:cNvSpPr txBox="1">
            <a:spLocks noChangeArrowheads="1"/>
          </p:cNvSpPr>
          <p:nvPr/>
        </p:nvSpPr>
        <p:spPr bwMode="auto">
          <a:xfrm>
            <a:off x="827584" y="2348880"/>
            <a:ext cx="2016125" cy="4000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 b="1"/>
              <a:t>…benessere…</a:t>
            </a:r>
          </a:p>
        </p:txBody>
      </p:sp>
      <p:sp>
        <p:nvSpPr>
          <p:cNvPr id="130057" name="CasellaDiTesto 18"/>
          <p:cNvSpPr txBox="1">
            <a:spLocks noChangeArrowheads="1"/>
          </p:cNvSpPr>
          <p:nvPr/>
        </p:nvSpPr>
        <p:spPr bwMode="auto">
          <a:xfrm>
            <a:off x="179512" y="4941168"/>
            <a:ext cx="4122737" cy="4000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b="1"/>
              <a:t>…qualità degli alimenti…</a:t>
            </a:r>
          </a:p>
        </p:txBody>
      </p:sp>
      <p:sp>
        <p:nvSpPr>
          <p:cNvPr id="10" name="CasellaDiTesto 18"/>
          <p:cNvSpPr txBox="1">
            <a:spLocks noChangeArrowheads="1"/>
          </p:cNvSpPr>
          <p:nvPr/>
        </p:nvSpPr>
        <p:spPr bwMode="auto">
          <a:xfrm>
            <a:off x="4644008" y="5445224"/>
            <a:ext cx="4122737" cy="4000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b="1" dirty="0" smtClean="0"/>
              <a:t>…bilanciamento razione…</a:t>
            </a:r>
            <a:endParaRPr lang="it-IT" altLang="it-IT" sz="20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Efficienza </a:t>
            </a:r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di conversion</a:t>
            </a:r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e degli alimenti</a:t>
            </a:r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660232" y="472514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Trebuchet MS" pitchFamily="34" charset="0"/>
              </a:rPr>
              <a:t>Guerci et al., 2013</a:t>
            </a:r>
          </a:p>
        </p:txBody>
      </p:sp>
      <p:sp>
        <p:nvSpPr>
          <p:cNvPr id="17" name="CasellaDiTesto 17"/>
          <p:cNvSpPr txBox="1">
            <a:spLocks noChangeArrowheads="1"/>
          </p:cNvSpPr>
          <p:nvPr/>
        </p:nvSpPr>
        <p:spPr bwMode="auto">
          <a:xfrm>
            <a:off x="467544" y="3429000"/>
            <a:ext cx="1224136" cy="4000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 b="1" dirty="0" err="1" smtClean="0"/>
              <a:t>…salute…</a:t>
            </a:r>
            <a:endParaRPr lang="it-IT" alt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6005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59" y="1292103"/>
            <a:ext cx="7894321" cy="426829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238240" y="5486400"/>
            <a:ext cx="206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Cecchini et al., 2016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3429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6858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0287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3716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it-IT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Sostenibilità economica e ambientale</a:t>
            </a:r>
            <a:endParaRPr lang="it-IT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36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3429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6858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0287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3716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it-IT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Conclusioni</a:t>
            </a:r>
            <a:endParaRPr lang="it-IT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84480" y="1005840"/>
            <a:ext cx="85750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Ampia variabilità nell’emissione di gas serra per kg di latte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Riduzione delle emissioni per la produzione di alimenti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Attenzione allo stock di carbonio organico dei suoli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Efficienza di conversione deli alimenti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Non vi è antagonismo tra redditività economica e sostenibilità ambientale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8715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574" y="-79184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Palatino" pitchFamily="18" charset="0"/>
                <a:ea typeface="ＭＳ Ｐゴシック" pitchFamily="34" charset="-128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Emissioni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globali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 di </a:t>
            </a:r>
            <a:r>
              <a:rPr lang="en-US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gas </a:t>
            </a:r>
            <a:r>
              <a:rPr lang="en-US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serra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degli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itchFamily="34" charset="-128"/>
              </a:rPr>
              <a:t>allevamenti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ＭＳ Ｐゴシック" pitchFamily="34" charset="-128"/>
            </a:endParaRP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/>
          <a:srcRect l="9074" r="7239"/>
          <a:stretch>
            <a:fillRect/>
          </a:stretch>
        </p:blipFill>
        <p:spPr bwMode="auto">
          <a:xfrm>
            <a:off x="179512" y="1052736"/>
            <a:ext cx="8856984" cy="3391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467544" y="4653136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bovini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(da carne e da latte)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sono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considerati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principali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responsabili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dell’emissione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di gas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serra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del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settore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zootecnico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 (65%) 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</a:rPr>
              <a:t>Gerber et al., 2013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ＭＳ Ｐゴシック" charset="0"/>
            </a:endParaRPr>
          </a:p>
        </p:txBody>
      </p:sp>
      <p:pic>
        <p:nvPicPr>
          <p:cNvPr id="7" name="Picture 2" descr="zootecnia_ne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6264000"/>
            <a:ext cx="1080000" cy="40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4904"/>
            <a:ext cx="7934960" cy="960668"/>
          </a:xfrm>
        </p:spPr>
        <p:txBody>
          <a:bodyPr>
            <a:normAutofit fontScale="90000"/>
          </a:bodyPr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Emissioni di gas serra della filiera bovina da latte</a:t>
            </a:r>
            <a:b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</a:b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(</a:t>
            </a:r>
            <a:r>
              <a:rPr lang="it-IT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Gerber</a:t>
            </a: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et al., 2013)</a:t>
            </a:r>
          </a:p>
        </p:txBody>
      </p:sp>
      <p:pic>
        <p:nvPicPr>
          <p:cNvPr id="10" name="Immagine 9"/>
          <p:cNvPicPr/>
          <p:nvPr/>
        </p:nvPicPr>
        <p:blipFill rotWithShape="1">
          <a:blip r:embed="rId2"/>
          <a:srcRect r="6683"/>
          <a:stretch/>
        </p:blipFill>
        <p:spPr>
          <a:xfrm>
            <a:off x="2468881" y="1117182"/>
            <a:ext cx="4020532" cy="3588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magine 10"/>
          <p:cNvPicPr/>
          <p:nvPr/>
        </p:nvPicPr>
        <p:blipFill rotWithShape="1">
          <a:blip r:embed="rId3"/>
          <a:srcRect t="-2478" b="21007"/>
          <a:stretch/>
        </p:blipFill>
        <p:spPr>
          <a:xfrm>
            <a:off x="2015329" y="5021496"/>
            <a:ext cx="5940974" cy="1002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188863" y="980461"/>
            <a:ext cx="1944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</a:rPr>
              <a:t>Fermentazioni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</a:rPr>
              <a:t>enteriche</a:t>
            </a:r>
            <a:r>
              <a:rPr lang="en-GB" sz="1600" dirty="0">
                <a:latin typeface="Trebuchet MS" panose="020B0603020202020204" pitchFamily="34" charset="0"/>
                <a:ea typeface="Calibri" panose="020F0502020204030204" pitchFamily="34" charset="0"/>
              </a:rPr>
              <a:t>,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 : 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46%</a:t>
            </a:r>
            <a:endParaRPr lang="it-IT" sz="1600" dirty="0">
              <a:latin typeface="Trebuchet MS" panose="020B06030202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7560" y="4537302"/>
            <a:ext cx="1655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</a:rPr>
              <a:t>Produzione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di </a:t>
            </a:r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</a:rPr>
              <a:t>alimenti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 per </a:t>
            </a:r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</a:rPr>
              <a:t>il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</a:rPr>
              <a:t>bestiame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</a:rPr>
              <a:t>: 36%</a:t>
            </a:r>
            <a:endParaRPr lang="en-GB" sz="1600" dirty="0">
              <a:latin typeface="Trebuchet MS" panose="020B0603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104695" y="2910331"/>
            <a:ext cx="2084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Consumo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6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carburanti</a:t>
            </a:r>
            <a:r>
              <a:rPr lang="en-GB" sz="16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8%</a:t>
            </a:r>
            <a:endParaRPr lang="it-IT" sz="1600" dirty="0">
              <a:latin typeface="Trebuchet MS" panose="020B0603020202020204" pitchFamily="34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74815" y="927193"/>
            <a:ext cx="2170545" cy="698407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74815" y="4378961"/>
            <a:ext cx="1886065" cy="1087119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7057528" y="2754689"/>
            <a:ext cx="1968348" cy="740417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6652266" y="809742"/>
            <a:ext cx="2420777" cy="562094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6722923" y="966174"/>
            <a:ext cx="22794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Gestione dei reflui: 9% </a:t>
            </a:r>
            <a:endParaRPr lang="it-IT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704825" y="5083105"/>
            <a:ext cx="39716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170" y="426012"/>
            <a:ext cx="86052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Forage4Climate: </a:t>
            </a:r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sistemi </a:t>
            </a: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foraggeri </a:t>
            </a:r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per la riduzione della emissioni </a:t>
            </a: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di gas serra e </a:t>
            </a:r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l’incremento dello stock </a:t>
            </a: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di carbonio nel </a:t>
            </a:r>
            <a:r>
              <a:rPr lang="it-IT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suolo</a:t>
            </a:r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182" y="2042161"/>
            <a:ext cx="3542189" cy="2651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Immagine 15" descr="C:\Archivio_LAVORO\PROGETTI\Forage4Climate\LOGO\_F4C_logo_006_1500_senzaLIF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7154322" y="2543283"/>
            <a:ext cx="1350082" cy="594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magine 18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magine 19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329980" y="3262079"/>
            <a:ext cx="1809086" cy="788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328170" y="2453069"/>
            <a:ext cx="1762296" cy="774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magine 22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6798759" y="3555425"/>
            <a:ext cx="1752266" cy="826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magine 23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magine 25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0" b="57898"/>
          <a:stretch/>
        </p:blipFill>
        <p:spPr bwMode="auto">
          <a:xfrm>
            <a:off x="3471351" y="5021791"/>
            <a:ext cx="1810896" cy="822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7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920"/>
            <a:ext cx="8229600" cy="114300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Forage4Climate</a:t>
            </a:r>
            <a:b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</a:br>
            <a:endParaRPr lang="it-IT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3702" y="846139"/>
            <a:ext cx="8437418" cy="28065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rebuchet MS" panose="020B0603020202020204" pitchFamily="34" charset="0"/>
              </a:rPr>
              <a:t>Obiettivo del progetto: dimostrare come i </a:t>
            </a:r>
            <a:r>
              <a:rPr lang="it-IT" b="1" dirty="0" smtClean="0">
                <a:latin typeface="Trebuchet MS" panose="020B0603020202020204" pitchFamily="34" charset="0"/>
              </a:rPr>
              <a:t>sistemi foraggeri </a:t>
            </a:r>
            <a:r>
              <a:rPr lang="it-IT" dirty="0" smtClean="0">
                <a:latin typeface="Trebuchet MS" panose="020B0603020202020204" pitchFamily="34" charset="0"/>
              </a:rPr>
              <a:t>che stanno alla base della produzione di latte possano agire sulla </a:t>
            </a:r>
            <a:r>
              <a:rPr lang="it-IT" b="1" dirty="0" smtClean="0">
                <a:latin typeface="Trebuchet MS" panose="020B0603020202020204" pitchFamily="34" charset="0"/>
              </a:rPr>
              <a:t>mitigazione</a:t>
            </a:r>
            <a:r>
              <a:rPr lang="it-IT" dirty="0" smtClean="0">
                <a:latin typeface="Trebuchet MS" panose="020B0603020202020204" pitchFamily="34" charset="0"/>
              </a:rPr>
              <a:t> </a:t>
            </a:r>
            <a:r>
              <a:rPr lang="it-IT" dirty="0" smtClean="0">
                <a:latin typeface="Trebuchet MS" panose="020B0603020202020204" pitchFamily="34" charset="0"/>
              </a:rPr>
              <a:t>dell’emissione di gas serra</a:t>
            </a:r>
            <a:endParaRPr lang="it-IT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it-IT" dirty="0" smtClean="0"/>
          </a:p>
        </p:txBody>
      </p:sp>
      <p:pic>
        <p:nvPicPr>
          <p:cNvPr id="7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947" y="2581597"/>
            <a:ext cx="3804424" cy="1548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523702" y="4384796"/>
            <a:ext cx="8229600" cy="2806500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8572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2001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5430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latin typeface="Trebuchet MS" panose="020B0603020202020204" pitchFamily="34" charset="0"/>
              </a:rPr>
              <a:t>Tecniche per la </a:t>
            </a:r>
            <a:r>
              <a:rPr lang="it-IT" b="1" dirty="0" smtClean="0">
                <a:latin typeface="Trebuchet MS" panose="020B0603020202020204" pitchFamily="34" charset="0"/>
              </a:rPr>
              <a:t>riduzione delle emissioni in campo e l’aumento degli stock di carbonio nel suolo </a:t>
            </a:r>
          </a:p>
          <a:p>
            <a:r>
              <a:rPr lang="it-IT" dirty="0" smtClean="0">
                <a:latin typeface="Trebuchet MS" panose="020B0603020202020204" pitchFamily="34" charset="0"/>
              </a:rPr>
              <a:t>Tecniche per la </a:t>
            </a:r>
            <a:r>
              <a:rPr lang="it-IT" b="1" dirty="0" smtClean="0">
                <a:latin typeface="Trebuchet MS" panose="020B0603020202020204" pitchFamily="34" charset="0"/>
              </a:rPr>
              <a:t>riduzione delle emissioni in allevamento</a:t>
            </a:r>
            <a:endParaRPr lang="it-IT" dirty="0" smtClean="0">
              <a:latin typeface="Trebuchet MS" panose="020B0603020202020204" pitchFamily="34" charset="0"/>
            </a:endParaRPr>
          </a:p>
        </p:txBody>
      </p:sp>
      <p:pic>
        <p:nvPicPr>
          <p:cNvPr id="10" name="Immagine 9" descr="C:\Archivio_LAVORO\PROGETTI\Forage4Climate\LOGO\_F4C_logo_006_1500_senzaLIF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magine 16" descr="C:\Archivio_LAVORO\PROGETTI\Forage4Climate\Partner\F4C_partner_VE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5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Forage4Climate </a:t>
            </a:r>
            <a:b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</a:br>
            <a:r>
              <a:rPr lang="it-IT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Azioni del progetto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39671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>
                <a:latin typeface="Trebuchet MS" panose="020B0603020202020204" pitchFamily="34" charset="0"/>
              </a:rPr>
              <a:t>Fasi del progetto:</a:t>
            </a:r>
          </a:p>
          <a:p>
            <a:pPr algn="just"/>
            <a:r>
              <a:rPr lang="en-US" b="1" dirty="0" err="1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Fase</a:t>
            </a:r>
            <a:r>
              <a:rPr lang="en-US" b="1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1.</a:t>
            </a:r>
            <a:r>
              <a:rPr lang="en-US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dentificazione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dei </a:t>
            </a:r>
            <a:r>
              <a:rPr lang="en-US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sistemi</a:t>
            </a:r>
            <a:r>
              <a:rPr lang="en-US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foraggeri</a:t>
            </a:r>
            <a:r>
              <a:rPr lang="en-US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più</a:t>
            </a:r>
            <a:r>
              <a:rPr lang="en-US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diffusi</a:t>
            </a: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ianura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Padana</a:t>
            </a:r>
            <a:endParaRPr lang="en-US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Fase</a:t>
            </a:r>
            <a:r>
              <a:rPr lang="en-US" b="1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2.</a:t>
            </a:r>
            <a:r>
              <a:rPr lang="en-US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Stima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delle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emissioni</a:t>
            </a:r>
            <a:r>
              <a:rPr lang="en-US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di gas </a:t>
            </a:r>
            <a:r>
              <a:rPr lang="en-US" b="1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serra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per </a:t>
            </a: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g 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di latte e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misura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delle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emissioni</a:t>
            </a:r>
            <a:r>
              <a:rPr lang="en-US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di </a:t>
            </a:r>
            <a:r>
              <a:rPr lang="en-US" b="1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metano</a:t>
            </a:r>
            <a:endParaRPr lang="en-US" b="1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b="1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Fase</a:t>
            </a:r>
            <a:r>
              <a:rPr lang="en-US" b="1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pplicazione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di </a:t>
            </a:r>
            <a:r>
              <a:rPr lang="en-US" b="1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buone</a:t>
            </a:r>
            <a:r>
              <a:rPr lang="en-US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pratiche</a:t>
            </a:r>
            <a:r>
              <a:rPr lang="en-US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aziende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pilota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del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progetto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, per la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mitigazione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dell’impatto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ambientale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della </a:t>
            </a:r>
            <a:r>
              <a:rPr lang="en-US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produzione</a:t>
            </a:r>
            <a:r>
              <a:rPr lang="en-US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di latte </a:t>
            </a:r>
            <a:endParaRPr lang="it-IT" dirty="0">
              <a:latin typeface="Trebuchet MS" panose="020B0603020202020204" pitchFamily="34" charset="0"/>
            </a:endParaRPr>
          </a:p>
        </p:txBody>
      </p:sp>
      <p:pic>
        <p:nvPicPr>
          <p:cNvPr id="5" name="Immagine 4" descr="C:\Archivio_LAVORO\PROGETTI\Forage4Climate\LOGO\_F4C_logo_006_1500_senzaLIF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 descr="C:\Archivio_LAVORO\PROGETTI\Forage4Climate\Partner\F4C_partner_VER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21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" y="125514"/>
            <a:ext cx="8224981" cy="61333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Fase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1.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Mappatura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dei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sistemi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foraggeri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più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diffusi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in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Pianura</a:t>
            </a:r>
            <a:r>
              <a:rPr lang="en-US" sz="2800" b="1" dirty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Padana</a:t>
            </a:r>
            <a:endParaRPr lang="fr-CA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33520" y="1227077"/>
            <a:ext cx="1332088" cy="13320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342" y="1608045"/>
            <a:ext cx="1133645" cy="7550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77" y="3234535"/>
            <a:ext cx="1148853" cy="86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3315" y="3589597"/>
            <a:ext cx="1376380" cy="720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l="26406" t="16164" r="24008" b="42284"/>
          <a:stretch/>
        </p:blipFill>
        <p:spPr>
          <a:xfrm>
            <a:off x="6420234" y="3292801"/>
            <a:ext cx="983719" cy="11716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8463" y="1608045"/>
            <a:ext cx="1625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BIOLOGICO-MISTO</a:t>
            </a: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118" y="4217801"/>
            <a:ext cx="1597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FORAGGI DI ALTA </a:t>
            </a:r>
            <a:r>
              <a:rPr lang="fr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QUALITA’</a:t>
            </a: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6342" y="2339496"/>
            <a:ext cx="243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CONVENZIONALE</a:t>
            </a: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953" y="3571470"/>
            <a:ext cx="1789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CEREALI VERNINI</a:t>
            </a: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5045" y="2040570"/>
            <a:ext cx="1908547" cy="13968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Rettangolo 23"/>
          <p:cNvSpPr/>
          <p:nvPr/>
        </p:nvSpPr>
        <p:spPr>
          <a:xfrm>
            <a:off x="2873186" y="4393024"/>
            <a:ext cx="18795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PARMIGIANO REGGIANO </a:t>
            </a: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fr-CA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Fresco</a:t>
            </a:r>
            <a:endParaRPr lang="fr-CA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 algn="just">
              <a:buFontTx/>
              <a:buChar char="-"/>
            </a:pPr>
            <a:r>
              <a:rPr lang="fr-CA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Secco</a:t>
            </a:r>
          </a:p>
          <a:p>
            <a:pPr marL="171450" indent="-171450" algn="just">
              <a:buFontTx/>
              <a:buChar char="-"/>
            </a:pPr>
            <a:endParaRPr lang="fr-CA" sz="1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'immagine puÃ² contenere: pianta, erba, spazio all'aperto e natur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563" y="4304038"/>
            <a:ext cx="1616841" cy="92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4362" y="5072350"/>
            <a:ext cx="1226972" cy="811762"/>
          </a:xfrm>
          <a:prstGeom prst="rect">
            <a:avLst/>
          </a:prstGeom>
        </p:spPr>
      </p:pic>
      <p:cxnSp>
        <p:nvCxnSpPr>
          <p:cNvPr id="30" name="Connettore 2 29"/>
          <p:cNvCxnSpPr/>
          <p:nvPr/>
        </p:nvCxnSpPr>
        <p:spPr bwMode="auto">
          <a:xfrm flipH="1" flipV="1">
            <a:off x="3311489" y="2265575"/>
            <a:ext cx="441571" cy="975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Connettore 2 31"/>
          <p:cNvCxnSpPr/>
          <p:nvPr/>
        </p:nvCxnSpPr>
        <p:spPr bwMode="auto">
          <a:xfrm flipV="1">
            <a:off x="5414199" y="2012417"/>
            <a:ext cx="726931" cy="3148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onnettore 2 34"/>
          <p:cNvCxnSpPr/>
          <p:nvPr/>
        </p:nvCxnSpPr>
        <p:spPr bwMode="auto">
          <a:xfrm>
            <a:off x="4752708" y="3437370"/>
            <a:ext cx="35140" cy="7609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Connettore 2 37"/>
          <p:cNvCxnSpPr/>
          <p:nvPr/>
        </p:nvCxnSpPr>
        <p:spPr bwMode="auto">
          <a:xfrm>
            <a:off x="5414199" y="3124897"/>
            <a:ext cx="792241" cy="624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Connettore 2 39"/>
          <p:cNvCxnSpPr/>
          <p:nvPr/>
        </p:nvCxnSpPr>
        <p:spPr bwMode="auto">
          <a:xfrm flipH="1">
            <a:off x="3155172" y="3053001"/>
            <a:ext cx="509873" cy="3378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5" name="Immagine 24" descr="C:\Archivio_LAVORO\PROGETTI\Forage4Climate\LOGO\_F4C_logo_006_1500_senzaLIFE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" y="6126165"/>
            <a:ext cx="704546" cy="66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egnaposto contenuto 5" descr="C:\Archivio_LAVORO\PROGETTI\Forage4Climate\Partner\F4C_partner_VERT.png"/>
          <p:cNvPicPr>
            <a:picLocks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12"/>
          <a:stretch/>
        </p:blipFill>
        <p:spPr bwMode="auto">
          <a:xfrm>
            <a:off x="3830097" y="6242540"/>
            <a:ext cx="1248619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magine 30" descr="C:\Archivio_LAVORO\PROGETTI\Forage4Climate\Partner\F4C_partner_VERT.pn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75150"/>
          <a:stretch/>
        </p:blipFill>
        <p:spPr bwMode="auto">
          <a:xfrm>
            <a:off x="5120406" y="6207388"/>
            <a:ext cx="1243965" cy="44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magine 32" descr="C:\Archivio_LAVORO\PROGETTI\Forage4Climate\Partner\F4C_partner_VERT.pn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6" b="42023"/>
          <a:stretch/>
        </p:blipFill>
        <p:spPr bwMode="auto">
          <a:xfrm>
            <a:off x="6326760" y="6207388"/>
            <a:ext cx="1087745" cy="46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magine 33" descr="C:\Archivio_LAVORO\PROGETTI\Forage4Climate\Partner\F4C_partner_VERT.pn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0" b="22453"/>
          <a:stretch/>
        </p:blipFill>
        <p:spPr bwMode="auto">
          <a:xfrm>
            <a:off x="7414505" y="6235632"/>
            <a:ext cx="829717" cy="41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Immagine 35" descr="C:\Archivio_LAVORO\PROGETTI\Forage4Climate\Partner\F4C_partner_VERT.pn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t="79867" r="22943"/>
          <a:stretch/>
        </p:blipFill>
        <p:spPr bwMode="auto">
          <a:xfrm>
            <a:off x="8369210" y="6126165"/>
            <a:ext cx="681643" cy="665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1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24036" y="584553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ctr" eaLnBrk="1" hangingPunct="1"/>
            <a:r>
              <a:rPr lang="en-US" sz="2800" b="1" dirty="0">
                <a:solidFill>
                  <a:srgbClr val="0000FF"/>
                </a:solidFill>
                <a:latin typeface="Palatino" pitchFamily="18" charset="0"/>
                <a:ea typeface="ＭＳ Ｐゴシック" pitchFamily="34" charset="-128"/>
              </a:rPr>
              <a:t> </a:t>
            </a:r>
            <a:r>
              <a:rPr lang="it-IT" sz="26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Life </a:t>
            </a:r>
            <a:r>
              <a:rPr lang="it-IT" sz="26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Cycle</a:t>
            </a:r>
            <a:r>
              <a:rPr lang="it-IT" sz="26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 </a:t>
            </a:r>
            <a:r>
              <a:rPr lang="it-IT" sz="26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</a:rPr>
              <a:t>Assessment</a:t>
            </a:r>
            <a:endParaRPr lang="it-IT" sz="20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4924171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rebuchet MS" pitchFamily="34" charset="0"/>
              </a:rPr>
              <a:t>Il metodo LCA tiene conto non solo della fase di stalla ma anche delle emissioni e consumo di risorse legate alla produzione dei fattori produttivi (es. alimenti, fertilizzanti, ecc.)</a:t>
            </a: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3709" y="1431143"/>
            <a:ext cx="5635456" cy="3308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607352" y="155189"/>
            <a:ext cx="7668170" cy="1143000"/>
          </a:xfrm>
          <a:prstGeom prst="rect">
            <a:avLst/>
          </a:prstGeom>
        </p:spPr>
        <p:txBody>
          <a:bodyPr/>
          <a:lstStyle>
            <a:lvl1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3429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6858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0287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371600" algn="ctr" defTabSz="3429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just"/>
            <a:r>
              <a:rPr lang="en-US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Fase</a:t>
            </a:r>
            <a:r>
              <a:rPr lang="en-US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2. </a:t>
            </a:r>
            <a:r>
              <a:rPr lang="en-US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Stima</a:t>
            </a:r>
            <a:r>
              <a:rPr lang="en-US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delle</a:t>
            </a:r>
            <a:r>
              <a:rPr lang="en-US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emissioni</a:t>
            </a:r>
            <a:r>
              <a:rPr lang="en-US" sz="2800" b="1" dirty="0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 di gas </a:t>
            </a:r>
            <a:r>
              <a:rPr lang="en-US" sz="2800" b="1" dirty="0" err="1" smtClean="0">
                <a:solidFill>
                  <a:srgbClr val="0070C0"/>
                </a:solidFill>
                <a:latin typeface="Trebuchet MS" panose="020B0603020202020204" pitchFamily="34" charset="0"/>
                <a:ea typeface="ＭＳ Ｐゴシック" pitchFamily="34" charset="-128"/>
                <a:cs typeface="ＭＳ Ｐゴシック" charset="0"/>
              </a:rPr>
              <a:t>serra</a:t>
            </a:r>
            <a:endParaRPr lang="en-US" sz="2800" b="1" dirty="0">
              <a:solidFill>
                <a:srgbClr val="0070C0"/>
              </a:solidFill>
              <a:latin typeface="Trebuchet MS" panose="020B0603020202020204" pitchFamily="34" charset="0"/>
              <a:ea typeface="ＭＳ Ｐゴシック" pitchFamily="34" charset="-128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3352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e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Gislon-Giulia_2018 Presentation</Template>
  <TotalTime>2948</TotalTime>
  <Words>993</Words>
  <Application>Microsoft Office PowerPoint</Application>
  <PresentationFormat>Presentazione su schermo (4:3)</PresentationFormat>
  <Paragraphs>255</Paragraphs>
  <Slides>27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4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9" baseType="lpstr">
      <vt:lpstr>ＭＳ Ｐゴシック</vt:lpstr>
      <vt:lpstr>Arial</vt:lpstr>
      <vt:lpstr>Calibri</vt:lpstr>
      <vt:lpstr>Palatino</vt:lpstr>
      <vt:lpstr>Times New Roman</vt:lpstr>
      <vt:lpstr>Trebuchet MS</vt:lpstr>
      <vt:lpstr>Wingdings</vt:lpstr>
      <vt:lpstr>copertine</vt:lpstr>
      <vt:lpstr>3</vt:lpstr>
      <vt:lpstr>Tema di Office</vt:lpstr>
      <vt:lpstr>1_Tema di Office</vt:lpstr>
      <vt:lpstr>Documento</vt:lpstr>
      <vt:lpstr>Sistemi foraggeri e mitigazione dell’impatto ambientale della produzione di latte</vt:lpstr>
      <vt:lpstr>Presentazione standard di PowerPoint</vt:lpstr>
      <vt:lpstr>Presentazione standard di PowerPoint</vt:lpstr>
      <vt:lpstr>Emissioni di gas serra della filiera bovina da latte  (Gerber et al., 2013)</vt:lpstr>
      <vt:lpstr>Presentazione standard di PowerPoint</vt:lpstr>
      <vt:lpstr>Forage4Climate </vt:lpstr>
      <vt:lpstr>Forage4Climate  Azioni del progetto</vt:lpstr>
      <vt:lpstr>Fase 1. Mappatura dei sistemi foraggeri più diffusi in Pianura Padana</vt:lpstr>
      <vt:lpstr>Presentazione standard di PowerPoint</vt:lpstr>
      <vt:lpstr>Presentazione standard di PowerPoint</vt:lpstr>
      <vt:lpstr>Presentazione standard di PowerPoint</vt:lpstr>
      <vt:lpstr>Emissione di gas serra per kg di latte corretto</vt:lpstr>
      <vt:lpstr>Contributo delle differenti fonti all’emissione di gas serra della produzione di latte</vt:lpstr>
      <vt:lpstr>Presentazione standard di PowerPoint</vt:lpstr>
      <vt:lpstr>Presentazione standard di PowerPoint</vt:lpstr>
      <vt:lpstr>Presentazione standard di PowerPoint</vt:lpstr>
      <vt:lpstr>Densità di carbonio organico nel suolo</vt:lpstr>
      <vt:lpstr>Misura in vivo del metano enterico da parte di bovine in lattazione associato a diete ottenute con differenti sistemi foraggeri</vt:lpstr>
      <vt:lpstr>Presentazione standard di PowerPoint</vt:lpstr>
      <vt:lpstr>Presentazione standard di PowerPoint</vt:lpstr>
      <vt:lpstr>Fase 3. Applicazione di buone pratiche in aziende pilota del progetto, per la mitigazione dell’impatto ambientale della produzione di latte </vt:lpstr>
      <vt:lpstr>Esempi di tecniche di mitigazione applicate nelle aziende dimostrative</vt:lpstr>
      <vt:lpstr>Esempi di tecniche di mitigazione applicate nelle aziende dimostrative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AAFC-AAC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Gislon, Giulia</dc:creator>
  <cp:lastModifiedBy>sandrucci5</cp:lastModifiedBy>
  <cp:revision>262</cp:revision>
  <dcterms:created xsi:type="dcterms:W3CDTF">2018-10-23T18:06:27Z</dcterms:created>
  <dcterms:modified xsi:type="dcterms:W3CDTF">2020-01-17T08:24:58Z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683695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